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62" r:id="rId6"/>
    <p:sldId id="265" r:id="rId7"/>
    <p:sldId id="266" r:id="rId8"/>
    <p:sldId id="263" r:id="rId9"/>
    <p:sldId id="273" r:id="rId10"/>
    <p:sldId id="274" r:id="rId11"/>
    <p:sldId id="258" r:id="rId12"/>
    <p:sldId id="267" r:id="rId13"/>
    <p:sldId id="268" r:id="rId14"/>
    <p:sldId id="270" r:id="rId15"/>
    <p:sldId id="271" r:id="rId16"/>
    <p:sldId id="264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80FF"/>
    <a:srgbClr val="A677EB"/>
    <a:srgbClr val="E0D6DE"/>
    <a:srgbClr val="1A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115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5815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1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23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7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98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rockcontent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3822" y="-17286"/>
            <a:ext cx="15021842" cy="860812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854" y="2496034"/>
            <a:ext cx="7477601" cy="2236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 err="1">
                <a:gradFill>
                  <a:gsLst>
                    <a:gs pos="0">
                      <a:srgbClr val="E0D6D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Estruturação</a:t>
            </a:r>
            <a:r>
              <a:rPr lang="en-US" sz="6036" b="1" dirty="0">
                <a:gradFill>
                  <a:gsLst>
                    <a:gs pos="0">
                      <a:srgbClr val="E0D6DE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6036" b="1" dirty="0">
              <a:gradFill>
                <a:gsLst>
                  <a:gs pos="0">
                    <a:srgbClr val="E0D6DE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3285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7378938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133FC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882372" y="7473216"/>
            <a:ext cx="257056" cy="166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Dubai" panose="020B0503030403030204" pitchFamily="34" charset="-78"/>
                <a:ea typeface="Noto Sans TC" pitchFamily="34" charset="-122"/>
                <a:cs typeface="Dubai" panose="020B0503030403030204" pitchFamily="34" charset="-78"/>
              </a:rPr>
              <a:t>MF</a:t>
            </a:r>
            <a:endParaRPr lang="en-US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9" name="Text 5"/>
          <p:cNvSpPr/>
          <p:nvPr/>
        </p:nvSpPr>
        <p:spPr>
          <a:xfrm>
            <a:off x="1299686" y="7343793"/>
            <a:ext cx="241696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por Murilo Ferreira</a:t>
            </a:r>
            <a:endParaRPr lang="en-US" sz="2187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DD0C05F8-1918-4AFC-9BC2-A5BCDD2AAD7E}"/>
              </a:ext>
            </a:extLst>
          </p:cNvPr>
          <p:cNvSpPr/>
          <p:nvPr/>
        </p:nvSpPr>
        <p:spPr>
          <a:xfrm>
            <a:off x="624854" y="4934873"/>
            <a:ext cx="7477601" cy="770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000" dirty="0" err="1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Fichamento</a:t>
            </a:r>
            <a:r>
              <a:rPr lang="en-US" sz="2000" dirty="0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da OT 08 – </a:t>
            </a:r>
            <a:r>
              <a:rPr lang="en-US" sz="2000" dirty="0" err="1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Trilha</a:t>
            </a:r>
            <a:r>
              <a:rPr lang="en-US" sz="2000" dirty="0">
                <a:gradFill flip="none" rotWithShape="1">
                  <a:gsLst>
                    <a:gs pos="0">
                      <a:srgbClr val="E0D6DE"/>
                    </a:gs>
                    <a:gs pos="40000">
                      <a:srgbClr val="E0D6DE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Back End</a:t>
            </a:r>
            <a:endParaRPr lang="en-US" sz="2000" dirty="0">
              <a:gradFill flip="none" rotWithShape="1">
                <a:gsLst>
                  <a:gs pos="0">
                    <a:srgbClr val="E0D6DE"/>
                  </a:gs>
                  <a:gs pos="40000">
                    <a:srgbClr val="E0D6DE"/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2025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24150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038725"/>
            <a:ext cx="281797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Comercial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19142"/>
            <a:ext cx="32958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Desenvolvido e vendido por empresas para fins lucrativos.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24150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038844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Livre e Código Aberto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86644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Uso, modificação e distribuição livre (ex: Linux, Firefox).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24150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038844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Domínio Público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866448"/>
            <a:ext cx="3296007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Disponibilizado gratuitamente sem restrições.</a:t>
            </a:r>
            <a:endParaRPr lang="en-US" sz="17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BB0001F1-94F3-4895-957E-6737F286E7A5}"/>
              </a:ext>
            </a:extLst>
          </p:cNvPr>
          <p:cNvSpPr/>
          <p:nvPr/>
        </p:nvSpPr>
        <p:spPr>
          <a:xfrm>
            <a:off x="3438465" y="146283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729F8787-CCD8-402A-952A-D0F1C431F48A}"/>
              </a:ext>
            </a:extLst>
          </p:cNvPr>
          <p:cNvSpPr/>
          <p:nvPr/>
        </p:nvSpPr>
        <p:spPr>
          <a:xfrm>
            <a:off x="1977832" y="1659556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2 -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Propósito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786658"/>
            <a:ext cx="3295888" cy="20369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101233"/>
            <a:ext cx="300311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Embarcado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581650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Executado em dispositivos com recursos limitados, como microcontroladores.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137" y="2786658"/>
            <a:ext cx="3296007" cy="20370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51013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Web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5581769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Acessível através de navegadores web, como Gmail e Facebook.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6400" y="2786658"/>
            <a:ext cx="3296007" cy="203704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51013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Móvel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5581769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Projetado especificamente para dispositivos móveis, como aplicativos Android e iOS.</a:t>
            </a:r>
            <a:endParaRPr lang="en-US" sz="17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335726D5-075F-481B-8570-116AFD12A98F}"/>
              </a:ext>
            </a:extLst>
          </p:cNvPr>
          <p:cNvSpPr/>
          <p:nvPr/>
        </p:nvSpPr>
        <p:spPr>
          <a:xfrm>
            <a:off x="3438465" y="483165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42EBE088-07C1-4EB9-8089-2C291D6DD25E}"/>
              </a:ext>
            </a:extLst>
          </p:cNvPr>
          <p:cNvSpPr/>
          <p:nvPr/>
        </p:nvSpPr>
        <p:spPr>
          <a:xfrm>
            <a:off x="1977832" y="1996438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2 -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Características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Técnicas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5115822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9587" y="291762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Plano de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Descrição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do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351133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os objetivos, funcionalidades e requisitos do software.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Gerenciamento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Escopo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351133"/>
            <a:ext cx="472178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Determina o que será incluído e excluído do projeto.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Cronograma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Estabelece prazos realistas para as etapas do desenvolvimento.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Estimativa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Recursos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30"/>
            <a:ext cx="472178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Define os recursos humanos, materiais e financeiros necessários.</a:t>
            </a:r>
            <a:endParaRPr lang="en-US" sz="175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EC25255B-0CF7-4CE2-B88D-16BE09C893B5}"/>
              </a:ext>
            </a:extLst>
          </p:cNvPr>
          <p:cNvSpPr/>
          <p:nvPr/>
        </p:nvSpPr>
        <p:spPr>
          <a:xfrm>
            <a:off x="1945395" y="949116"/>
            <a:ext cx="10647012" cy="1389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pt-BR" dirty="0">
                <a:solidFill>
                  <a:srgbClr val="E0D6DE"/>
                </a:solidFill>
                <a:latin typeface="Noto Sans TC"/>
              </a:rPr>
              <a:t>U</a:t>
            </a: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m plano de projeto de software é um documento que define o escopo, o cronograma, os recursos e as </a:t>
            </a:r>
          </a:p>
          <a:p>
            <a:pPr marL="0" indent="0">
              <a:lnSpc>
                <a:spcPts val="273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estratégias para o desenvolvimento de um software.</a:t>
            </a:r>
            <a:endParaRPr lang="en-US" sz="2187" b="1" dirty="0">
              <a:solidFill>
                <a:srgbClr val="E0D6DE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endParaRPr lang="en-US" sz="2187" b="1" dirty="0">
              <a:solidFill>
                <a:srgbClr val="E0D6DE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marL="0" indent="0">
              <a:lnSpc>
                <a:spcPts val="2734"/>
              </a:lnSpc>
              <a:buNone/>
            </a:pPr>
            <a:r>
              <a:rPr lang="en-US" sz="2187" b="1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Elementos</a:t>
            </a:r>
            <a:r>
              <a:rPr lang="en-US" sz="2187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2187" b="1" dirty="0" err="1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Essenciais</a:t>
            </a:r>
            <a:r>
              <a:rPr lang="en-US" sz="2187" b="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</a:t>
            </a:r>
            <a:endParaRPr lang="en-US" sz="2187" b="1" dirty="0">
              <a:solidFill>
                <a:srgbClr val="E0D6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8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070667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506331" y="703220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Plano de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Projeto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44DF991-3827-4283-9FF6-51919412B2E6}"/>
              </a:ext>
            </a:extLst>
          </p:cNvPr>
          <p:cNvGrpSpPr/>
          <p:nvPr/>
        </p:nvGrpSpPr>
        <p:grpSpPr>
          <a:xfrm>
            <a:off x="2037993" y="2649110"/>
            <a:ext cx="10554414" cy="4071223"/>
            <a:chOff x="2037993" y="3343025"/>
            <a:chExt cx="10554414" cy="4071223"/>
          </a:xfrm>
        </p:grpSpPr>
        <p:sp>
          <p:nvSpPr>
            <p:cNvPr id="5" name="Shape 2"/>
            <p:cNvSpPr/>
            <p:nvPr/>
          </p:nvSpPr>
          <p:spPr>
            <a:xfrm>
              <a:off x="2037993" y="3343025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6" name="Text 3"/>
            <p:cNvSpPr/>
            <p:nvPr/>
          </p:nvSpPr>
          <p:spPr>
            <a:xfrm>
              <a:off x="2260163" y="356519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Estratégia</a:t>
              </a: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Desenvolvimento</a:t>
              </a:r>
              <a:endParaRPr lang="en-US" sz="2187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2260163" y="4045613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Define a metodologia e as práticas a serem utilizadas.</a:t>
              </a:r>
              <a:endParaRPr lang="en-US" sz="1750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7426285" y="3343025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9" name="Text 6"/>
            <p:cNvSpPr/>
            <p:nvPr/>
          </p:nvSpPr>
          <p:spPr>
            <a:xfrm>
              <a:off x="7648456" y="3565196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pt-BR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Gestão de Riscos</a:t>
              </a:r>
              <a:endParaRPr lang="en-US" sz="2187" dirty="0"/>
            </a:p>
          </p:txBody>
        </p:sp>
        <p:sp>
          <p:nvSpPr>
            <p:cNvPr id="10" name="Text 7"/>
            <p:cNvSpPr/>
            <p:nvPr/>
          </p:nvSpPr>
          <p:spPr>
            <a:xfrm>
              <a:off x="7648456" y="4045613"/>
              <a:ext cx="4721781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Identifica e estabelece medidas para lidar com potenciais riscos.</a:t>
              </a:r>
              <a:endParaRPr lang="en-US" sz="1750" dirty="0"/>
            </a:p>
          </p:txBody>
        </p:sp>
        <p:sp>
          <p:nvSpPr>
            <p:cNvPr id="11" name="Shape 8"/>
            <p:cNvSpPr/>
            <p:nvPr/>
          </p:nvSpPr>
          <p:spPr>
            <a:xfrm>
              <a:off x="2037993" y="5489722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12" name="Text 9"/>
            <p:cNvSpPr/>
            <p:nvPr/>
          </p:nvSpPr>
          <p:spPr>
            <a:xfrm>
              <a:off x="2260163" y="57118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Qualidade</a:t>
              </a:r>
              <a:endParaRPr lang="en-US" sz="2187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2260163" y="6192310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Define os padrões de qualidade e os métodos de teste.</a:t>
              </a:r>
              <a:endParaRPr lang="en-US" sz="1750" dirty="0"/>
            </a:p>
          </p:txBody>
        </p:sp>
        <p:sp>
          <p:nvSpPr>
            <p:cNvPr id="14" name="Shape 11"/>
            <p:cNvSpPr/>
            <p:nvPr/>
          </p:nvSpPr>
          <p:spPr>
            <a:xfrm>
              <a:off x="7426285" y="5489722"/>
              <a:ext cx="5166122" cy="1924526"/>
            </a:xfrm>
            <a:prstGeom prst="roundRect">
              <a:avLst>
                <a:gd name="adj" fmla="val 3464"/>
              </a:avLst>
            </a:prstGeom>
            <a:solidFill>
              <a:srgbClr val="1A1A21"/>
            </a:solidFill>
            <a:ln/>
          </p:spPr>
        </p:sp>
        <p:sp>
          <p:nvSpPr>
            <p:cNvPr id="15" name="Text 12"/>
            <p:cNvSpPr/>
            <p:nvPr/>
          </p:nvSpPr>
          <p:spPr>
            <a:xfrm>
              <a:off x="7648456" y="5711893"/>
              <a:ext cx="2777490" cy="34718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734"/>
                </a:lnSpc>
                <a:buNone/>
              </a:pPr>
              <a:r>
                <a:rPr lang="en-US" sz="2187" dirty="0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Plano de </a:t>
              </a:r>
              <a:r>
                <a:rPr lang="en-US" sz="2187" dirty="0" err="1">
                  <a:solidFill>
                    <a:srgbClr val="B380FF"/>
                  </a:solidFill>
                  <a:latin typeface="Sora" pitchFamily="34" charset="0"/>
                  <a:ea typeface="Sora" pitchFamily="34" charset="-122"/>
                  <a:cs typeface="Sora" pitchFamily="34" charset="-120"/>
                </a:rPr>
                <a:t>Comunicação</a:t>
              </a:r>
              <a:endParaRPr lang="en-US" sz="2187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7648456" y="6192310"/>
              <a:ext cx="4721781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pt-BR" sz="1750" dirty="0">
                  <a:solidFill>
                    <a:srgbClr val="E0D6DE"/>
                  </a:solidFill>
                  <a:latin typeface="Noto Sans TC" pitchFamily="34" charset="0"/>
                  <a:ea typeface="Noto Sans TC" pitchFamily="34" charset="-122"/>
                  <a:cs typeface="Noto Sans TC" pitchFamily="34" charset="-120"/>
                </a:rPr>
                <a:t>Estabelece canais e estratégias para a comunicação entre as partes interessadas.</a:t>
              </a:r>
              <a:endParaRPr lang="en-US" sz="175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86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1950130" y="597098"/>
            <a:ext cx="11188354" cy="135493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334"/>
              </a:lnSpc>
              <a:buNone/>
            </a:pP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Os 3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Principais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Padrões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4267" b="1" dirty="0" err="1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Arquitetura</a:t>
            </a:r>
            <a:r>
              <a:rPr lang="en-US" sz="4267" b="1" dirty="0">
                <a:gradFill flip="none" rotWithShape="1">
                  <a:gsLst>
                    <a:gs pos="0">
                      <a:srgbClr val="A677EB"/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E0D6DE"/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Web</a:t>
            </a:r>
            <a:endParaRPr lang="en-US" sz="4267" dirty="0">
              <a:gradFill flip="none" rotWithShape="1">
                <a:gsLst>
                  <a:gs pos="0">
                    <a:srgbClr val="A677EB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E0D6DE"/>
                  </a:gs>
                </a:gsLst>
                <a:lin ang="5400000" scaled="1"/>
                <a:tileRect/>
              </a:gra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699" y="1991999"/>
            <a:ext cx="3215521" cy="19872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166699" y="4250139"/>
            <a:ext cx="270974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Cliente-Servidor</a:t>
            </a:r>
            <a:endParaRPr lang="en-US" sz="2134" dirty="0"/>
          </a:p>
        </p:txBody>
      </p:sp>
      <p:sp>
        <p:nvSpPr>
          <p:cNvPr id="7" name="Text 3"/>
          <p:cNvSpPr/>
          <p:nvPr/>
        </p:nvSpPr>
        <p:spPr>
          <a:xfrm>
            <a:off x="2166699" y="4718888"/>
            <a:ext cx="3215521" cy="130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Divide a aplicação em cliente e servidor, com o cliente exibindo a interface e o servidor processando as requisições.</a:t>
            </a:r>
            <a:endParaRPr lang="en-US" sz="1707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380" y="1991999"/>
            <a:ext cx="3215521" cy="19872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07380" y="4250139"/>
            <a:ext cx="305978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Camadas de Software</a:t>
            </a:r>
            <a:endParaRPr lang="en-US" sz="2134" dirty="0"/>
          </a:p>
        </p:txBody>
      </p:sp>
      <p:sp>
        <p:nvSpPr>
          <p:cNvPr id="10" name="Text 5"/>
          <p:cNvSpPr/>
          <p:nvPr/>
        </p:nvSpPr>
        <p:spPr>
          <a:xfrm>
            <a:off x="5707380" y="4718888"/>
            <a:ext cx="3215521" cy="1625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Organiza o software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camadas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 com </a:t>
            </a:r>
            <a:r>
              <a:rPr lang="en-US" sz="1707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responsabilidade</a:t>
            </a: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específicas, facilitando modularidade, reutilização e manutenção.</a:t>
            </a:r>
            <a:endParaRPr lang="en-US" sz="1707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8061" y="1991999"/>
            <a:ext cx="3215640" cy="198739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48061" y="4250258"/>
            <a:ext cx="2709743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67"/>
              </a:lnSpc>
              <a:buNone/>
            </a:pPr>
            <a:r>
              <a:rPr lang="en-US" sz="2134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Modelo MVC</a:t>
            </a:r>
            <a:endParaRPr lang="en-US" sz="2134" dirty="0"/>
          </a:p>
        </p:txBody>
      </p:sp>
      <p:sp>
        <p:nvSpPr>
          <p:cNvPr id="13" name="Text 7"/>
          <p:cNvSpPr/>
          <p:nvPr/>
        </p:nvSpPr>
        <p:spPr>
          <a:xfrm>
            <a:off x="9248061" y="4719007"/>
            <a:ext cx="3215640" cy="13006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Separa a lógica de negócio (Model), interface do usuário (View) e controle (Controller) em componentes distintos.</a:t>
            </a:r>
            <a:endParaRPr lang="en-US" sz="1707" dirty="0"/>
          </a:p>
        </p:txBody>
      </p:sp>
      <p:sp>
        <p:nvSpPr>
          <p:cNvPr id="14" name="Text 8"/>
          <p:cNvSpPr/>
          <p:nvPr/>
        </p:nvSpPr>
        <p:spPr>
          <a:xfrm>
            <a:off x="2166639" y="6759143"/>
            <a:ext cx="10297001" cy="6503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0"/>
              </a:lnSpc>
              <a:buNone/>
            </a:pPr>
            <a:r>
              <a:rPr lang="en-US" sz="170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Estes padrões oferecem benefícios como escalabilidade, flexibilidade, segurança, modularidade e testabilidade.</a:t>
            </a:r>
            <a:endParaRPr lang="en-US" sz="1707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025511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66074" y="3705092"/>
            <a:ext cx="1944726" cy="22368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b="1" dirty="0">
                <a:gradFill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FIM</a:t>
            </a:r>
            <a:endParaRPr lang="en-US" sz="6036" b="1" dirty="0">
              <a:gradFill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5400000" scaled="1"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32853"/>
            <a:ext cx="74776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882372" y="7473216"/>
            <a:ext cx="257056" cy="1668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152"/>
              </a:lnSpc>
              <a:buNone/>
            </a:pPr>
            <a:endParaRPr lang="en-US" sz="1200" b="1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08952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5127111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37"/>
              </a:lnSpc>
              <a:buNone/>
            </a:pPr>
            <a:r>
              <a:rPr lang="en-US" sz="4350" dirty="0" err="1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Referências</a:t>
            </a:r>
            <a:endParaRPr lang="en-US" sz="4350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22288" y="2540913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312743" y="2689820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PRESSMAN, Roger S.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Engenharia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uma abordagem abrangente. 8. ed. Porto Alegre: Bookman, 2010.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SOMMERVILLE, Ian.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Engenharia de software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9. ed. Rio de Janeiro: Editora LTC, 2011.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MYERS, Glenn.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Teste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conceitos e técnicas. 2. ed. Porto Alegre: Bookman, 2012.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ZUSER, Paul.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Documentação de software: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um guia prático. 2. ed. São Paulo: Editora </a:t>
            </a:r>
            <a:r>
              <a:rPr lang="pt-BR" sz="1800" b="0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Novatec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, 2011.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TRUECHANGE.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Você conhece quais são os padrões e tipos de arquiteturas de software?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2024. Disponível em: https://truechange.com.br/blog/tipos-de-arquiteturas-de-software/.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ROCK CONTENT.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Rock </a:t>
            </a:r>
            <a:r>
              <a:rPr lang="pt-BR" sz="1800" b="1" i="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Content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TECNOBLOG. </a:t>
            </a:r>
            <a:r>
              <a:rPr lang="pt-BR" sz="1800" b="1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Software e Apps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.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pt-BR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https://tecnoblog.net/tema/software-apps/. Acesso em: 03 jun. 2024.</a:t>
            </a:r>
            <a:endParaRPr lang="pt-BR" sz="1600" dirty="0">
              <a:solidFill>
                <a:schemeClr val="bg1"/>
              </a:solidFill>
              <a:effectLst/>
            </a:endParaRPr>
          </a:p>
          <a:p>
            <a:pPr marL="0" indent="0" algn="l">
              <a:lnSpc>
                <a:spcPts val="2610"/>
              </a:lnSpc>
              <a:buNone/>
            </a:pPr>
            <a:endParaRPr lang="en-US" sz="174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D95D94E5-F19F-4C26-91D4-894B275DAC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12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5102635" y="742660"/>
            <a:ext cx="8128126" cy="14098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Como </a:t>
            </a:r>
            <a:r>
              <a:rPr lang="en-US" sz="4374" dirty="0" err="1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estruturar</a:t>
            </a: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8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</a:rPr>
              <a:t> um software?</a:t>
            </a:r>
            <a:endParaRPr lang="en-US" sz="4374" dirty="0">
              <a:gradFill>
                <a:gsLst>
                  <a:gs pos="0">
                    <a:srgbClr val="A677EB"/>
                  </a:gs>
                  <a:gs pos="72000">
                    <a:schemeClr val="accent1">
                      <a:lumMod val="45000"/>
                      <a:lumOff val="55000"/>
                    </a:schemeClr>
                  </a:gs>
                  <a:gs pos="88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8C310F10-FB2A-4E18-947F-01985FD1E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55" y="0"/>
            <a:ext cx="3657600" cy="8229600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48C6B38-E48B-43FC-BCFD-9F48F40D00B2}"/>
              </a:ext>
            </a:extLst>
          </p:cNvPr>
          <p:cNvSpPr/>
          <p:nvPr/>
        </p:nvSpPr>
        <p:spPr>
          <a:xfrm>
            <a:off x="5102634" y="2360412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5469968" y="3599222"/>
            <a:ext cx="315634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dirty="0">
                <a:solidFill>
                  <a:srgbClr val="E0D6DE"/>
                </a:solidFill>
                <a:latin typeface="Times New Roman" panose="02020603050405020304" pitchFamily="18" charset="0"/>
              </a:rPr>
              <a:t>E</a:t>
            </a: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stabelecer os objetivos do software, as funcionalidades desejadas e o público-alvo.</a:t>
            </a:r>
            <a:endParaRPr lang="en-US" sz="1750" dirty="0">
              <a:solidFill>
                <a:srgbClr val="E0D6DE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5469968" y="2567657"/>
            <a:ext cx="3156347" cy="12479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Planejamento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de </a:t>
            </a: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Requisitos</a:t>
            </a:r>
            <a:endParaRPr lang="en-US" sz="2187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8241674-4201-4CFD-9252-0027B6A214F4}"/>
              </a:ext>
            </a:extLst>
          </p:cNvPr>
          <p:cNvSpPr/>
          <p:nvPr/>
        </p:nvSpPr>
        <p:spPr>
          <a:xfrm>
            <a:off x="9573161" y="2335957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916327" y="3099338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just" rtl="0">
              <a:spcBef>
                <a:spcPts val="1200"/>
              </a:spcBef>
              <a:spcAft>
                <a:spcPts val="0"/>
              </a:spcAft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Traduzir os requisitos em um design abrangente. Inclusive a arquitetura geral do software, a organização dos componentes, a interface do usuário e os fluxos de dados.</a:t>
            </a:r>
            <a:endParaRPr lang="pt-BR" sz="1600" dirty="0">
              <a:solidFill>
                <a:srgbClr val="E0D6DE"/>
              </a:solidFill>
              <a:effectLst/>
            </a:endParaRPr>
          </a:p>
        </p:txBody>
      </p:sp>
      <p:sp>
        <p:nvSpPr>
          <p:cNvPr id="7" name="Text 4"/>
          <p:cNvSpPr/>
          <p:nvPr/>
        </p:nvSpPr>
        <p:spPr>
          <a:xfrm>
            <a:off x="9916329" y="2576043"/>
            <a:ext cx="3156347" cy="1104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Design de Software</a:t>
            </a:r>
            <a:endParaRPr lang="en-US" sz="2187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AFB9D9E-DFEE-4529-8429-B8C9FB5B0576}"/>
              </a:ext>
            </a:extLst>
          </p:cNvPr>
          <p:cNvSpPr/>
          <p:nvPr/>
        </p:nvSpPr>
        <p:spPr>
          <a:xfrm>
            <a:off x="5102634" y="5336873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5434146" y="5515948"/>
            <a:ext cx="3156347" cy="12009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Implementação</a:t>
            </a: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e Testes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434146" y="6244573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A produção do código-fonte de acordo com o design definido utilizando-se as práticas de programação adequadas</a:t>
            </a:r>
            <a:endParaRPr lang="en-US" sz="1750" dirty="0">
              <a:solidFill>
                <a:srgbClr val="E0D6DE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4C140785-DE91-4176-BC27-1B98CE5DA46A}"/>
              </a:ext>
            </a:extLst>
          </p:cNvPr>
          <p:cNvSpPr/>
          <p:nvPr/>
        </p:nvSpPr>
        <p:spPr>
          <a:xfrm>
            <a:off x="9573161" y="5358464"/>
            <a:ext cx="3657600" cy="2477621"/>
          </a:xfrm>
          <a:prstGeom prst="roundRect">
            <a:avLst/>
          </a:prstGeom>
          <a:solidFill>
            <a:srgbClr val="1A1A21"/>
          </a:solidFill>
          <a:ln>
            <a:solidFill>
              <a:srgbClr val="A67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 6">
            <a:extLst>
              <a:ext uri="{FF2B5EF4-FFF2-40B4-BE49-F238E27FC236}">
                <a16:creationId xmlns:a16="http://schemas.microsoft.com/office/drawing/2014/main" id="{30670CC6-463D-4CBE-AB42-CCF45BD5DFE3}"/>
              </a:ext>
            </a:extLst>
          </p:cNvPr>
          <p:cNvSpPr/>
          <p:nvPr/>
        </p:nvSpPr>
        <p:spPr>
          <a:xfrm>
            <a:off x="10358537" y="5486476"/>
            <a:ext cx="2086849" cy="1151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Documentação</a:t>
            </a:r>
            <a:endParaRPr lang="en-US" sz="2187" dirty="0"/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C1E05D52-28DD-4567-94B8-D1DB402A155C}"/>
              </a:ext>
            </a:extLst>
          </p:cNvPr>
          <p:cNvSpPr/>
          <p:nvPr/>
        </p:nvSpPr>
        <p:spPr>
          <a:xfrm>
            <a:off x="9916329" y="5834191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pt-BR" sz="1800" b="0" i="0" u="none" strike="noStrike" dirty="0">
                <a:solidFill>
                  <a:srgbClr val="E0D6DE"/>
                </a:solidFill>
                <a:effectLst/>
                <a:latin typeface="Times New Roman" panose="02020603050405020304" pitchFamily="18" charset="0"/>
              </a:rPr>
              <a:t>Criação da documentação do software, incluindo descrições detalhadas das funcionalidades, instruções de uso e arquitetura do sistema</a:t>
            </a:r>
            <a:endParaRPr lang="en-US" sz="1750" dirty="0">
              <a:solidFill>
                <a:srgbClr val="E0D6DE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996"/>
            <a:ext cx="15894756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37993" y="1509832"/>
            <a:ext cx="761773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>
                  <a:gsLst>
                    <a:gs pos="0">
                      <a:srgbClr val="A677EB"/>
                    </a:gs>
                    <a:gs pos="72000">
                      <a:schemeClr val="accent1">
                        <a:lumMod val="45000"/>
                        <a:lumOff val="55000"/>
                      </a:schemeClr>
                    </a:gs>
                    <a:gs pos="85000">
                      <a:schemeClr val="bg2">
                        <a:lumMod val="50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Software</a:t>
            </a:r>
            <a:endParaRPr lang="en-US" sz="4374" dirty="0">
              <a:gradFill>
                <a:gsLst>
                  <a:gs pos="0">
                    <a:srgbClr val="A677EB"/>
                  </a:gs>
                  <a:gs pos="72000">
                    <a:schemeClr val="accent1">
                      <a:lumMod val="45000"/>
                      <a:lumOff val="55000"/>
                    </a:schemeClr>
                  </a:gs>
                  <a:gs pos="85000">
                    <a:schemeClr val="bg2">
                      <a:lumMod val="50000"/>
                    </a:schemeClr>
                  </a:gs>
                  <a:gs pos="100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2037993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2260163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Definição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3351133"/>
            <a:ext cx="4721781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Componentes de software são unidades modulares e reutilizáveis com interfaces bem definidas.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2648545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9" name="Text 6"/>
          <p:cNvSpPr/>
          <p:nvPr/>
        </p:nvSpPr>
        <p:spPr>
          <a:xfrm>
            <a:off x="7648456" y="28707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Características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48456" y="3351133"/>
            <a:ext cx="4721781" cy="12219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Modularidade, reutilização, interface e encapsulamento são características-chave.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2037993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2" name="Text 9"/>
          <p:cNvSpPr/>
          <p:nvPr/>
        </p:nvSpPr>
        <p:spPr>
          <a:xfrm>
            <a:off x="2260163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Benefícios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2260163" y="5497830"/>
            <a:ext cx="4721781" cy="23253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Componentes de software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proporcionam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maior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eficiência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produtividade e manutenção facilitada.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426285" y="4795242"/>
            <a:ext cx="5166122" cy="1924526"/>
          </a:xfrm>
          <a:prstGeom prst="roundRect">
            <a:avLst>
              <a:gd name="adj" fmla="val 3464"/>
            </a:avLst>
          </a:prstGeom>
          <a:solidFill>
            <a:srgbClr val="1A1A21"/>
          </a:solidFill>
          <a:ln/>
        </p:spPr>
      </p:sp>
      <p:sp>
        <p:nvSpPr>
          <p:cNvPr id="15" name="Text 12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Exemplos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7648456" y="5497829"/>
            <a:ext cx="4721781" cy="24156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Bibliotecas, frameworks, serviços web e microsserviços são exemplos de </a:t>
            </a:r>
            <a:r>
              <a:rPr lang="en-US" sz="175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componente</a:t>
            </a: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software.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788444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3148847" y="1215151"/>
            <a:ext cx="101487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49000">
                      <a:srgbClr val="A677EB"/>
                    </a:gs>
                    <a:gs pos="58000">
                      <a:srgbClr val="A677EB"/>
                    </a:gs>
                    <a:gs pos="87000">
                      <a:srgbClr val="B380FF"/>
                    </a:gs>
                  </a:gsLst>
                  <a:lin ang="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Componentes de Software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49000">
                    <a:srgbClr val="A677EB"/>
                  </a:gs>
                  <a:gs pos="58000">
                    <a:srgbClr val="A677EB"/>
                  </a:gs>
                  <a:gs pos="87000">
                    <a:srgbClr val="B380FF"/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420" y="3041451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Interface do Usuário (UI)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993838"/>
            <a:ext cx="2388632" cy="250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Responsáveis pela interação com o usuário.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483" y="3041452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9881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Lógica de Negócio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4759881" y="4993838"/>
            <a:ext cx="2388632" cy="29083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Implementam as regras e funcionalidades do negócio.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9903" y="3041450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3819049"/>
            <a:ext cx="2388632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Acesso a Dados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7481768" y="4993838"/>
            <a:ext cx="2388632" cy="2501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Responsáveis pela comunicação com bancos de dados.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1004" y="3041452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03656" y="3819049"/>
            <a:ext cx="2388751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Componentes de Comunicação</a:t>
            </a:r>
            <a:endParaRPr lang="en-US" sz="2187" dirty="0"/>
          </a:p>
        </p:txBody>
      </p:sp>
      <p:sp>
        <p:nvSpPr>
          <p:cNvPr id="16" name="Text 9"/>
          <p:cNvSpPr/>
          <p:nvPr/>
        </p:nvSpPr>
        <p:spPr>
          <a:xfrm>
            <a:off x="10203656" y="4993838"/>
            <a:ext cx="2388751" cy="27051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Gerenciam a comunicação entre diferentes partes do sistema.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7" y="-43173"/>
            <a:ext cx="15443758" cy="840823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-43173"/>
            <a:ext cx="3657600" cy="840823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8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8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Layers (Camadas)</a:t>
            </a:r>
            <a:endParaRPr lang="en-US" sz="2175" b="1" dirty="0"/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Este é um dos tipos mais utilizados, onde cada camada possui funções específicas no software, proporcionando maior flexibilidade. Facilita o desenvolvimento e a execução de testes, mas pode comprometer a escalabilidade quando o número de camadas aumenta.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Client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-Server (cliente-servidor):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O processamento é dividido em módulos e processos separados, combinando dados do cliente e do servidor. Um módulo gerencia a informação, enquanto o outro lida com a obtenção de dados.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922287" y="5854342"/>
            <a:ext cx="424219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Model-View-Controller (MVC)</a:t>
            </a:r>
            <a:endParaRPr lang="en-US" sz="2175" b="1" dirty="0"/>
          </a:p>
        </p:txBody>
      </p:sp>
      <p:sp>
        <p:nvSpPr>
          <p:cNvPr id="14" name="Text 7"/>
          <p:cNvSpPr/>
          <p:nvPr/>
        </p:nvSpPr>
        <p:spPr>
          <a:xfrm>
            <a:off x="5922287" y="6163511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D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ivide o software em três camadas independentes: modelo (lógica de dados), visão (interface do usuário) e controlador (fluxo da aplicação). Essa separação facilita a manutenção e reutilização do código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1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2</a:t>
            </a:r>
          </a:p>
        </p:txBody>
      </p:sp>
      <p:sp>
        <p:nvSpPr>
          <p:cNvPr id="18" name="Seta: Pentágono 17">
            <a:extLst>
              <a:ext uri="{FF2B5EF4-FFF2-40B4-BE49-F238E27FC236}">
                <a16:creationId xmlns:a16="http://schemas.microsoft.com/office/drawing/2014/main" id="{9C986745-9796-40FA-AD04-7AB803A214AF}"/>
              </a:ext>
            </a:extLst>
          </p:cNvPr>
          <p:cNvSpPr/>
          <p:nvPr/>
        </p:nvSpPr>
        <p:spPr>
          <a:xfrm>
            <a:off x="4259484" y="6180461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3173"/>
            <a:ext cx="15544800" cy="827396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8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8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Microservices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</a:t>
            </a: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microsserviços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):</a:t>
            </a:r>
            <a:endParaRPr lang="en-US" sz="2180" b="1" dirty="0">
              <a:solidFill>
                <a:srgbClr val="A677EB"/>
              </a:solidFill>
              <a:latin typeface="Sora"/>
            </a:endParaRPr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U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tiliza múltiplos serviços e componentes para criar uma estrutura modular, permitindo escalabilidade e independência dos módulos, que podem ser escritos em diferentes linguagens.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Pipes-and-Filters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(PF):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Baseado em uma arquitetura linear, onde componentes computacionais funcionam como filtros. Estes recebem uma entrada, transformam-na através de um ou mais algoritmos e produzem uma saída para um canal de comunicação.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3" name="Text 6"/>
          <p:cNvSpPr/>
          <p:nvPr/>
        </p:nvSpPr>
        <p:spPr>
          <a:xfrm>
            <a:off x="5922287" y="5854342"/>
            <a:ext cx="4242197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Peer-to-Peer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(P2P):</a:t>
            </a:r>
            <a:endParaRPr lang="en-US" sz="2180" dirty="0">
              <a:solidFill>
                <a:srgbClr val="A677EB"/>
              </a:solidFill>
              <a:latin typeface="Sora"/>
            </a:endParaRPr>
          </a:p>
        </p:txBody>
      </p:sp>
      <p:sp>
        <p:nvSpPr>
          <p:cNvPr id="14" name="Text 7"/>
          <p:cNvSpPr/>
          <p:nvPr/>
        </p:nvSpPr>
        <p:spPr>
          <a:xfrm>
            <a:off x="5922287" y="6163511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dirty="0">
                <a:solidFill>
                  <a:srgbClr val="E0D6DE"/>
                </a:solidFill>
                <a:latin typeface="Noto Sans TC"/>
              </a:rPr>
              <a:t>Na arquitetura </a:t>
            </a:r>
            <a:r>
              <a:rPr lang="pt-BR" sz="1740" dirty="0" err="1">
                <a:solidFill>
                  <a:srgbClr val="E0D6DE"/>
                </a:solidFill>
                <a:latin typeface="Noto Sans TC"/>
              </a:rPr>
              <a:t>Peer-to-Peer</a:t>
            </a:r>
            <a:r>
              <a:rPr lang="pt-BR" sz="1740" dirty="0">
                <a:solidFill>
                  <a:srgbClr val="E0D6DE"/>
                </a:solidFill>
                <a:latin typeface="Noto Sans TC"/>
              </a:rPr>
              <a:t>, todos os pares atuam como clientes e servidores. Cada computador é um provedor de serviços sem depender de um servidor central. O uso de </a:t>
            </a:r>
            <a:r>
              <a:rPr lang="pt-BR" sz="1740" dirty="0" err="1">
                <a:solidFill>
                  <a:srgbClr val="E0D6DE"/>
                </a:solidFill>
                <a:latin typeface="Noto Sans TC"/>
              </a:rPr>
              <a:t>torrents</a:t>
            </a:r>
            <a:r>
              <a:rPr lang="pt-BR" sz="1740" dirty="0">
                <a:solidFill>
                  <a:srgbClr val="E0D6DE"/>
                </a:solidFill>
                <a:latin typeface="Noto Sans TC"/>
              </a:rPr>
              <a:t> para baixar arquivos é um exemplo dessa arquitetura.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4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5</a:t>
            </a:r>
          </a:p>
        </p:txBody>
      </p:sp>
      <p:sp>
        <p:nvSpPr>
          <p:cNvPr id="18" name="Seta: Pentágono 17">
            <a:extLst>
              <a:ext uri="{FF2B5EF4-FFF2-40B4-BE49-F238E27FC236}">
                <a16:creationId xmlns:a16="http://schemas.microsoft.com/office/drawing/2014/main" id="{9C986745-9796-40FA-AD04-7AB803A214AF}"/>
              </a:ext>
            </a:extLst>
          </p:cNvPr>
          <p:cNvSpPr/>
          <p:nvPr/>
        </p:nvSpPr>
        <p:spPr>
          <a:xfrm>
            <a:off x="4259484" y="6180461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214300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48" y="-43172"/>
            <a:ext cx="15771137" cy="839695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Tipos de Arquitetura de Software</a:t>
            </a:r>
            <a:endParaRPr lang="en-US" sz="4350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1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5934134" y="1891571"/>
            <a:ext cx="276213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Service-Oriented Architecture (SOA):</a:t>
            </a:r>
            <a:endParaRPr lang="en-US" sz="2175" b="1" dirty="0"/>
          </a:p>
        </p:txBody>
      </p:sp>
      <p:sp>
        <p:nvSpPr>
          <p:cNvPr id="8" name="Text 3"/>
          <p:cNvSpPr/>
          <p:nvPr/>
        </p:nvSpPr>
        <p:spPr>
          <a:xfrm>
            <a:off x="5934134" y="2241503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Organiza funcionalidades em unidades independentes chamadas serviços, que interagem entre si e com outras aplicações através de uma rede. Se baseia em princípios como modularidade,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reusabilidade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, interoperabilidade, escalabilidade e flexibilidade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0" name="Text 4"/>
          <p:cNvSpPr/>
          <p:nvPr/>
        </p:nvSpPr>
        <p:spPr>
          <a:xfrm>
            <a:off x="5934134" y="3851138"/>
            <a:ext cx="3160752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just" rtl="0" fontAlgn="base">
              <a:spcBef>
                <a:spcPts val="1200"/>
              </a:spcBef>
              <a:spcAft>
                <a:spcPts val="0"/>
              </a:spcAft>
            </a:pPr>
            <a:r>
              <a:rPr lang="pt-BR" sz="2180" b="1" i="0" u="none" strike="noStrike" dirty="0" err="1">
                <a:solidFill>
                  <a:srgbClr val="A677EB"/>
                </a:solidFill>
                <a:effectLst/>
                <a:latin typeface="Sora"/>
              </a:rPr>
              <a:t>Publish-Subscribe</a:t>
            </a:r>
            <a:r>
              <a:rPr lang="pt-BR" sz="2180" b="1" i="0" u="none" strike="noStrike" dirty="0">
                <a:solidFill>
                  <a:srgbClr val="A677EB"/>
                </a:solidFill>
                <a:effectLst/>
                <a:latin typeface="Sora"/>
              </a:rPr>
              <a:t> (Pub/Sub):</a:t>
            </a:r>
          </a:p>
        </p:txBody>
      </p:sp>
      <p:sp>
        <p:nvSpPr>
          <p:cNvPr id="11" name="Text 5"/>
          <p:cNvSpPr/>
          <p:nvPr/>
        </p:nvSpPr>
        <p:spPr>
          <a:xfrm>
            <a:off x="5934134" y="4202507"/>
            <a:ext cx="7879556" cy="6629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10"/>
              </a:lnSpc>
              <a:buNone/>
            </a:pP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Conecta publicadores (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publishers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) e assinantes (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subscribers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).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Publishers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 enviam mensagens aos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subscribers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, que são notificados sempre que novo conteúdo é disponibilizado. Redes sociais como Instagram e plataformas como </a:t>
            </a:r>
            <a:r>
              <a:rPr lang="pt-BR" sz="1740" b="0" i="0" u="none" strike="noStrike" dirty="0" err="1">
                <a:solidFill>
                  <a:srgbClr val="E0D6DE"/>
                </a:solidFill>
                <a:effectLst/>
                <a:latin typeface="Noto Sans TC"/>
              </a:rPr>
              <a:t>Spotify</a:t>
            </a:r>
            <a:r>
              <a:rPr lang="pt-BR" sz="1740" b="0" i="0" u="none" strike="noStrike" dirty="0">
                <a:solidFill>
                  <a:srgbClr val="E0D6DE"/>
                </a:solidFill>
                <a:effectLst/>
                <a:latin typeface="Noto Sans TC"/>
              </a:rPr>
              <a:t> usam este padrão arquitetural.</a:t>
            </a:r>
            <a:endParaRPr lang="en-US" sz="1740" dirty="0">
              <a:solidFill>
                <a:srgbClr val="E0D6DE"/>
              </a:solidFill>
              <a:latin typeface="Noto Sans TC"/>
            </a:endParaRPr>
          </a:p>
        </p:txBody>
      </p:sp>
      <p:sp>
        <p:nvSpPr>
          <p:cNvPr id="16" name="Seta: Pentágono 15">
            <a:extLst>
              <a:ext uri="{FF2B5EF4-FFF2-40B4-BE49-F238E27FC236}">
                <a16:creationId xmlns:a16="http://schemas.microsoft.com/office/drawing/2014/main" id="{F01E8181-8875-4F9B-8B33-45A8654D034A}"/>
              </a:ext>
            </a:extLst>
          </p:cNvPr>
          <p:cNvSpPr/>
          <p:nvPr/>
        </p:nvSpPr>
        <p:spPr>
          <a:xfrm>
            <a:off x="4271331" y="2239617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7</a:t>
            </a:r>
          </a:p>
        </p:txBody>
      </p:sp>
      <p:sp>
        <p:nvSpPr>
          <p:cNvPr id="17" name="Seta: Pentágono 16">
            <a:extLst>
              <a:ext uri="{FF2B5EF4-FFF2-40B4-BE49-F238E27FC236}">
                <a16:creationId xmlns:a16="http://schemas.microsoft.com/office/drawing/2014/main" id="{3EB77854-4A90-407E-ADB6-9D70E809AE78}"/>
              </a:ext>
            </a:extLst>
          </p:cNvPr>
          <p:cNvSpPr/>
          <p:nvPr/>
        </p:nvSpPr>
        <p:spPr>
          <a:xfrm>
            <a:off x="4271330" y="4196419"/>
            <a:ext cx="1582626" cy="1180197"/>
          </a:xfrm>
          <a:prstGeom prst="homePlate">
            <a:avLst/>
          </a:prstGeom>
          <a:solidFill>
            <a:srgbClr val="1A1A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>
                <a:solidFill>
                  <a:srgbClr val="A677EB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3029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156687"/>
            <a:ext cx="14630400" cy="8724953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226530"/>
            <a:ext cx="10554414" cy="10916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Quais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são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as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três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374" dirty="0" err="1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camadas</a:t>
            </a:r>
            <a:r>
              <a:rPr lang="en-US" sz="4374" dirty="0">
                <a:gradFill flip="none" rotWithShape="1">
                  <a:gsLst>
                    <a:gs pos="0">
                      <a:srgbClr val="A677EB"/>
                    </a:gs>
                    <a:gs pos="39000">
                      <a:srgbClr val="A677EB"/>
                    </a:gs>
                    <a:gs pos="51000">
                      <a:srgbClr val="A677EB"/>
                    </a:gs>
                    <a:gs pos="64000">
                      <a:schemeClr val="bg2">
                        <a:lumMod val="75000"/>
                      </a:schemeClr>
                    </a:gs>
                  </a:gsLst>
                  <a:lin ang="54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 de software?</a:t>
            </a:r>
            <a:endParaRPr lang="en-US" sz="4374" dirty="0">
              <a:gradFill flip="none" rotWithShape="1">
                <a:gsLst>
                  <a:gs pos="0">
                    <a:srgbClr val="A677EB"/>
                  </a:gs>
                  <a:gs pos="39000">
                    <a:srgbClr val="A677EB"/>
                  </a:gs>
                  <a:gs pos="51000">
                    <a:srgbClr val="A677EB"/>
                  </a:gs>
                  <a:gs pos="64000">
                    <a:schemeClr val="bg2">
                      <a:lumMod val="7500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2037993" y="4432221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8" name="Text 5"/>
          <p:cNvSpPr/>
          <p:nvPr/>
        </p:nvSpPr>
        <p:spPr>
          <a:xfrm>
            <a:off x="2260163" y="452927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Lógica de Negócios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4529273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Implementação das regras de negócio</a:t>
            </a:r>
            <a:endParaRPr lang="en-US" sz="1750" dirty="0"/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FB08E04-C4D5-4D2C-B98D-D8C311ABED7C}"/>
              </a:ext>
            </a:extLst>
          </p:cNvPr>
          <p:cNvSpPr/>
          <p:nvPr/>
        </p:nvSpPr>
        <p:spPr>
          <a:xfrm>
            <a:off x="2037993" y="3733979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6" name="Text 3"/>
          <p:cNvSpPr/>
          <p:nvPr/>
        </p:nvSpPr>
        <p:spPr>
          <a:xfrm>
            <a:off x="7541181" y="385691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Interação com o usuário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2260163" y="3856915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Apresentação</a:t>
            </a:r>
            <a:endParaRPr lang="en-US" sz="1750" dirty="0"/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2FE68661-59FE-403F-BD23-3BCE51224305}"/>
              </a:ext>
            </a:extLst>
          </p:cNvPr>
          <p:cNvSpPr/>
          <p:nvPr/>
        </p:nvSpPr>
        <p:spPr>
          <a:xfrm>
            <a:off x="2037993" y="5132802"/>
            <a:ext cx="10554414" cy="614958"/>
          </a:xfrm>
          <a:prstGeom prst="rect">
            <a:avLst/>
          </a:prstGeom>
          <a:solidFill>
            <a:srgbClr val="1A1A21"/>
          </a:solidFill>
          <a:ln/>
        </p:spPr>
      </p:sp>
      <p:sp>
        <p:nvSpPr>
          <p:cNvPr id="10" name="Text 7"/>
          <p:cNvSpPr/>
          <p:nvPr/>
        </p:nvSpPr>
        <p:spPr>
          <a:xfrm>
            <a:off x="2260163" y="5188029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Camada de Acesso a Dados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5188029"/>
            <a:ext cx="482905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Comunicação com bancos de dados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60" y="34192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3438465" y="-34192"/>
            <a:ext cx="738497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gradFill flip="none" rotWithShape="1">
                  <a:gsLst>
                    <a:gs pos="0">
                      <a:srgbClr val="E0D6DE"/>
                    </a:gs>
                    <a:gs pos="74000">
                      <a:srgbClr val="B380FF"/>
                    </a:gs>
                    <a:gs pos="83000">
                      <a:srgbClr val="A677EB"/>
                    </a:gs>
                    <a:gs pos="100000">
                      <a:srgbClr val="B380FF"/>
                    </a:gs>
                  </a:gsLst>
                  <a:lin ang="16200000" scaled="1"/>
                  <a:tileRect/>
                </a:gradFill>
                <a:latin typeface="Sora" pitchFamily="34" charset="0"/>
                <a:ea typeface="Sora" pitchFamily="34" charset="-122"/>
                <a:cs typeface="Sora" pitchFamily="34" charset="-120"/>
              </a:rPr>
              <a:t>Classificação do Software</a:t>
            </a:r>
            <a:endParaRPr lang="en-US" sz="4374" b="1" dirty="0">
              <a:gradFill flip="none" rotWithShape="1">
                <a:gsLst>
                  <a:gs pos="0">
                    <a:srgbClr val="E0D6DE"/>
                  </a:gs>
                  <a:gs pos="74000">
                    <a:srgbClr val="B380FF"/>
                  </a:gs>
                  <a:gs pos="83000">
                    <a:srgbClr val="A677EB"/>
                  </a:gs>
                  <a:gs pos="100000">
                    <a:srgbClr val="B380FF"/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6" name="Text 2"/>
          <p:cNvSpPr/>
          <p:nvPr/>
        </p:nvSpPr>
        <p:spPr>
          <a:xfrm>
            <a:off x="2037993" y="4761071"/>
            <a:ext cx="320254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Aplicação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241488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Realiza tarefas específicas para usuários finais, como editores de texto e navegadores web.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5787457" y="4761190"/>
            <a:ext cx="29276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Sistema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87457" y="5241607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Gerencia os recursos do computador, como sistemas operacionais e drivers.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9476876" y="4761190"/>
            <a:ext cx="329600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B380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 de Programação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452816" y="5191754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just">
              <a:lnSpc>
                <a:spcPts val="2624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Ferramentas para o desenvolvimento de outros softwares, como compiladores e IDEs.</a:t>
            </a:r>
            <a:endParaRPr lang="en-US" sz="1750" dirty="0"/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F4BC4EB9-7B4F-465D-A363-940FBAB4BA89}"/>
              </a:ext>
            </a:extLst>
          </p:cNvPr>
          <p:cNvSpPr/>
          <p:nvPr/>
        </p:nvSpPr>
        <p:spPr>
          <a:xfrm>
            <a:off x="1977832" y="1479081"/>
            <a:ext cx="5192989" cy="5648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1 – Por </a:t>
            </a:r>
            <a:r>
              <a:rPr lang="en-US" sz="4370" dirty="0" err="1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Funcionalidade</a:t>
            </a:r>
            <a:r>
              <a:rPr lang="en-US" sz="4370" dirty="0">
                <a:solidFill>
                  <a:srgbClr val="B380FF"/>
                </a:solidFill>
                <a:latin typeface="Sora" pitchFamily="34" charset="0"/>
                <a:ea typeface="Sora" pitchFamily="34" charset="-122"/>
              </a:rPr>
              <a:t>:</a:t>
            </a:r>
            <a:endParaRPr lang="en-US" sz="437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05FCF499-0EF3-49ED-8635-8F39D0D4B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433680"/>
            <a:ext cx="3324344" cy="203704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1386C6-97E4-4F0F-9880-50C24418E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9956" y="2450329"/>
            <a:ext cx="3331008" cy="2100357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A86377B-99B3-49F0-87F8-B18975BDC1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583" y="2450329"/>
            <a:ext cx="3361044" cy="21235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2860</TotalTime>
  <Words>1180</Words>
  <Application>Microsoft Office PowerPoint</Application>
  <PresentationFormat>Personalizar</PresentationFormat>
  <Paragraphs>144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Dubai</vt:lpstr>
      <vt:lpstr>Noto Sans TC</vt:lpstr>
      <vt:lpstr>Sora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Murilo Ferreira</cp:lastModifiedBy>
  <cp:revision>40</cp:revision>
  <cp:lastPrinted>2024-06-05T23:49:54Z</cp:lastPrinted>
  <dcterms:created xsi:type="dcterms:W3CDTF">2024-06-05T00:06:21Z</dcterms:created>
  <dcterms:modified xsi:type="dcterms:W3CDTF">2024-06-07T21:33:25Z</dcterms:modified>
</cp:coreProperties>
</file>